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0" r:id="rId2"/>
  </p:sldIdLst>
  <p:sldSz cx="30275213" cy="42811700"/>
  <p:notesSz cx="6858000" cy="9144000"/>
  <p:defaultTextStyle>
    <a:defPPr>
      <a:defRPr lang="en-US"/>
    </a:defPPr>
    <a:lvl1pPr marL="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CBE2B"/>
    <a:srgbClr val="9FCC3B"/>
    <a:srgbClr val="008CB5"/>
    <a:srgbClr val="C3C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14"/>
    <p:restoredTop sz="94661"/>
  </p:normalViewPr>
  <p:slideViewPr>
    <p:cSldViewPr snapToGrid="0" snapToObjects="1">
      <p:cViewPr>
        <p:scale>
          <a:sx n="50" d="100"/>
          <a:sy n="50" d="100"/>
        </p:scale>
        <p:origin x="1536" y="-2400"/>
      </p:cViewPr>
      <p:guideLst>
        <p:guide orient="horz" pos="13484"/>
        <p:guide pos="95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3A8E4-A060-EF46-A7E3-D11A29A2D7F0}" type="datetimeFigureOut">
              <a:rPr lang="en-US" smtClean="0"/>
              <a:t>9/11/17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A18C8-58B4-1946-8064-7251099DE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559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tiff>
</file>

<file path=ppt/media/image4.tiff>
</file>

<file path=ppt/media/image5.gi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689E3-3A63-3A4E-9E90-97E9E2195476}" type="datetimeFigureOut">
              <a:rPr lang="en-US" smtClean="0"/>
              <a:t>9/11/17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962EF-0C3C-894E-807C-EE1489709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9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6606" y="2803606"/>
            <a:ext cx="17244978" cy="1558519"/>
          </a:xfrm>
          <a:prstGeom prst="rect">
            <a:avLst/>
          </a:prstGeom>
        </p:spPr>
        <p:txBody>
          <a:bodyPr/>
          <a:lstStyle>
            <a:lvl1pPr algn="l">
              <a:defRPr sz="10000" b="1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en-GB" dirty="0" smtClean="0"/>
              <a:t>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6605" y="4341487"/>
            <a:ext cx="17244979" cy="111951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8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Second headline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296605" y="429080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4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2800">
                <a:solidFill>
                  <a:srgbClr val="FFFFFF"/>
                </a:solidFill>
                <a:latin typeface="Arial"/>
                <a:cs typeface="Arial"/>
              </a:defRPr>
            </a:lvl2pPr>
          </a:lstStyle>
          <a:p>
            <a:pPr lvl="0"/>
            <a:r>
              <a:rPr lang="en-GB" dirty="0" smtClean="0"/>
              <a:t>Author 1 (Author 2…)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 hasCustomPrompt="1"/>
          </p:nvPr>
        </p:nvSpPr>
        <p:spPr>
          <a:xfrm>
            <a:off x="1296606" y="1187451"/>
            <a:ext cx="17244978" cy="37464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900"/>
            </a:lvl2pPr>
            <a:lvl3pPr marL="4176339" indent="0">
              <a:buNone/>
              <a:defRPr sz="900"/>
            </a:lvl3pPr>
            <a:lvl4pPr marL="6264508" indent="0">
              <a:buNone/>
              <a:defRPr sz="900"/>
            </a:lvl4pPr>
            <a:lvl5pPr marL="8352678" indent="0">
              <a:buNone/>
              <a:defRPr sz="900"/>
            </a:lvl5pPr>
          </a:lstStyle>
          <a:p>
            <a:pPr lvl="0"/>
            <a:r>
              <a:rPr lang="en-GB" dirty="0" smtClean="0"/>
              <a:t>(1) Institute, address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296606" y="1568450"/>
            <a:ext cx="17244978" cy="438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 smtClean="0"/>
              <a:t>(2) Institute, 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641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9051"/>
            <a:ext cx="30275213" cy="5461469"/>
          </a:xfrm>
          <a:prstGeom prst="rect">
            <a:avLst/>
          </a:prstGeom>
          <a:solidFill>
            <a:srgbClr val="00666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98269" tIns="149137" rIns="298269" bIns="149137" rtlCol="0" anchor="ctr"/>
          <a:lstStyle/>
          <a:p>
            <a:pPr algn="ctr"/>
            <a:endParaRPr lang="en-US"/>
          </a:p>
        </p:txBody>
      </p:sp>
      <p:pic>
        <p:nvPicPr>
          <p:cNvPr id="8" name="Picture 7" descr="EMBL_EBI_CMYK_reversed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450" y="1528823"/>
            <a:ext cx="8131116" cy="2514227"/>
          </a:xfrm>
          <a:prstGeom prst="rect">
            <a:avLst/>
          </a:prstGeom>
        </p:spPr>
      </p:pic>
      <p:sp>
        <p:nvSpPr>
          <p:cNvPr id="9" name="Text Placeholder 17"/>
          <p:cNvSpPr txBox="1">
            <a:spLocks/>
          </p:cNvSpPr>
          <p:nvPr userDrawn="1"/>
        </p:nvSpPr>
        <p:spPr>
          <a:xfrm>
            <a:off x="20042834" y="40858701"/>
            <a:ext cx="9754369" cy="1483460"/>
          </a:xfrm>
          <a:prstGeom prst="rect">
            <a:avLst/>
          </a:prstGeom>
          <a:ln>
            <a:noFill/>
          </a:ln>
        </p:spPr>
        <p:txBody>
          <a:bodyPr lIns="298269" tIns="149137" rIns="298269" bIns="149137">
            <a:noAutofit/>
          </a:bodyPr>
          <a:lstStyle>
            <a:lvl1pPr marL="0" indent="0" algn="l" defTabSz="640080" rtl="0" eaLnBrk="1" latinLnBrk="0" hangingPunct="1">
              <a:spcBef>
                <a:spcPct val="20000"/>
              </a:spcBef>
              <a:buFont typeface="Arial"/>
              <a:buNone/>
              <a:tabLst>
                <a:tab pos="1524000" algn="l"/>
              </a:tabLst>
              <a:defRPr sz="600" b="0" kern="1200" baseline="0">
                <a:solidFill>
                  <a:srgbClr val="006666"/>
                </a:solidFill>
                <a:latin typeface="Arial"/>
                <a:ea typeface="+mn-ea"/>
                <a:cs typeface="Arial"/>
              </a:defRPr>
            </a:lvl1pPr>
            <a:lvl2pPr marL="64008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2pPr>
            <a:lvl3pPr marL="128016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3pPr>
            <a:lvl4pPr marL="192024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4pPr>
            <a:lvl5pPr marL="256032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6400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1524000" algn="l"/>
              </a:tabLst>
              <a:defRPr/>
            </a:pP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European Bioinformatics</a:t>
            </a:r>
            <a:r>
              <a:rPr lang="en-GB" sz="2000" kern="1200" spc="0" baseline="0" dirty="0" smtClean="0">
                <a:solidFill>
                  <a:srgbClr val="006666"/>
                </a:solidFill>
                <a:latin typeface="Helvetica Neue"/>
                <a:cs typeface="Helvetica Neue"/>
              </a:rPr>
              <a:t> Institute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			Tel. +44 (0) 1223 494 444</a:t>
            </a:r>
            <a:b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Wellcome Genome Campus				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intact-help@ebi.ac.uk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 </a:t>
            </a:r>
            <a:b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Hinxton, Cambridge, CB10 1SD, UK		http://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www.ebi.ac.uk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/intact/	</a:t>
            </a:r>
            <a:endParaRPr lang="en-GB" sz="2000" kern="1200" spc="0" dirty="0">
              <a:solidFill>
                <a:srgbClr val="006666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9022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2088170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27" indent="-1566127" algn="l" defTabSz="2088170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276" indent="-1305106" algn="l" defTabSz="2088170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424" indent="-1044085" algn="l" defTabSz="208817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593" indent="-1044085" algn="l" defTabSz="2088170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763" indent="-1044085" algn="l" defTabSz="2088170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933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0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27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441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17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3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50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67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84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01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18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356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tiff"/><Relationship Id="rId12" Type="http://schemas.openxmlformats.org/officeDocument/2006/relationships/image" Target="../media/image12.tiff"/><Relationship Id="rId13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gi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tiff"/><Relationship Id="rId9" Type="http://schemas.openxmlformats.org/officeDocument/2006/relationships/image" Target="../media/image9.tiff"/><Relationship Id="rId10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4019" y="1752245"/>
            <a:ext cx="20262218" cy="3491738"/>
          </a:xfrm>
        </p:spPr>
        <p:txBody>
          <a:bodyPr/>
          <a:lstStyle/>
          <a:p>
            <a:r>
              <a:rPr lang="en-US" sz="7600" dirty="0" smtClean="0"/>
              <a:t>Identifying </a:t>
            </a:r>
            <a:r>
              <a:rPr lang="en-US" sz="7600" dirty="0"/>
              <a:t>novel functional linear </a:t>
            </a:r>
            <a:r>
              <a:rPr lang="en-US" sz="7600" dirty="0" smtClean="0"/>
              <a:t>motifs using </a:t>
            </a:r>
            <a:r>
              <a:rPr lang="en-US" sz="7600" dirty="0"/>
              <a:t>host-viral </a:t>
            </a:r>
            <a:r>
              <a:rPr lang="en-US" sz="7600" dirty="0" smtClean="0"/>
              <a:t>protein interactions </a:t>
            </a:r>
            <a:r>
              <a:rPr lang="en-US" sz="7600" dirty="0"/>
              <a:t>and the principle of convergent evolution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296605" y="429079"/>
            <a:ext cx="17244979" cy="1267993"/>
          </a:xfrm>
        </p:spPr>
        <p:txBody>
          <a:bodyPr/>
          <a:lstStyle/>
          <a:p>
            <a:r>
              <a:rPr lang="en-US" sz="4800" dirty="0" smtClean="0"/>
              <a:t>Vitalii Kleshchevnikov, </a:t>
            </a:r>
            <a:r>
              <a:rPr lang="en-US" sz="4800" dirty="0" err="1" smtClean="0"/>
              <a:t>Evangelia</a:t>
            </a:r>
            <a:r>
              <a:rPr lang="en-US" sz="4800" dirty="0" smtClean="0"/>
              <a:t> </a:t>
            </a:r>
            <a:r>
              <a:rPr lang="en-US" sz="4800" dirty="0" err="1" smtClean="0"/>
              <a:t>Petsalaki</a:t>
            </a:r>
            <a:endParaRPr lang="en-US" sz="4800" dirty="0"/>
          </a:p>
        </p:txBody>
      </p:sp>
      <p:sp>
        <p:nvSpPr>
          <p:cNvPr id="143" name="TextBox 142"/>
          <p:cNvSpPr txBox="1"/>
          <p:nvPr/>
        </p:nvSpPr>
        <p:spPr>
          <a:xfrm>
            <a:off x="4522529" y="7103940"/>
            <a:ext cx="799143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 smtClean="0">
                <a:latin typeface="Helvetica Neue" charset="0"/>
                <a:ea typeface="Helvetica Neue" charset="0"/>
                <a:cs typeface="Helvetica Neue" charset="0"/>
              </a:rPr>
              <a:t>Approach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16740408" y="6961587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 smtClean="0">
                <a:latin typeface="Helvetica Neue" charset="0"/>
                <a:ea typeface="Helvetica Neue" charset="0"/>
                <a:cs typeface="Helvetica Neue" charset="0"/>
              </a:rPr>
              <a:t>Workflow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58" name="Text Placeholder 3"/>
          <p:cNvSpPr txBox="1">
            <a:spLocks/>
          </p:cNvSpPr>
          <p:nvPr/>
        </p:nvSpPr>
        <p:spPr>
          <a:xfrm>
            <a:off x="1296605" y="1196735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3400" kern="1200">
                <a:solidFill>
                  <a:srgbClr val="FFFFFF"/>
                </a:solidFill>
                <a:latin typeface="Helvetica Neue"/>
                <a:ea typeface="+mn-ea"/>
                <a:cs typeface="Helvetica Neue"/>
              </a:defRPr>
            </a:lvl1pPr>
            <a:lvl2pPr marL="208817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63" name="Content Placeholder 162"/>
          <p:cNvSpPr>
            <a:spLocks noGrp="1"/>
          </p:cNvSpPr>
          <p:nvPr>
            <p:ph sz="quarter" idx="11"/>
          </p:nvPr>
        </p:nvSpPr>
        <p:spPr>
          <a:xfrm>
            <a:off x="1296606" y="1208716"/>
            <a:ext cx="17244978" cy="374649"/>
          </a:xfrm>
        </p:spPr>
        <p:txBody>
          <a:bodyPr/>
          <a:lstStyle/>
          <a:p>
            <a:r>
              <a:rPr lang="en-US" sz="3500" dirty="0" smtClean="0"/>
              <a:t>EMBL-EBI</a:t>
            </a:r>
            <a:r>
              <a:rPr lang="en-US" sz="3500" dirty="0" smtClean="0"/>
              <a:t>, how do I call the grou</a:t>
            </a:r>
            <a:r>
              <a:rPr lang="en-US" sz="3500" dirty="0" smtClean="0"/>
              <a:t>p?</a:t>
            </a:r>
            <a:endParaRPr lang="en-US" sz="3500" dirty="0"/>
          </a:p>
        </p:txBody>
      </p:sp>
      <p:sp>
        <p:nvSpPr>
          <p:cNvPr id="142" name="Oval 141"/>
          <p:cNvSpPr/>
          <p:nvPr/>
        </p:nvSpPr>
        <p:spPr>
          <a:xfrm rot="19064945">
            <a:off x="895307" y="6607566"/>
            <a:ext cx="14340271" cy="13563598"/>
          </a:xfrm>
          <a:prstGeom prst="ellipse">
            <a:avLst/>
          </a:prstGeom>
          <a:noFill/>
          <a:ln w="127000">
            <a:solidFill>
              <a:srgbClr val="008CB5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 rot="5111131">
            <a:off x="3208965" y="22010840"/>
            <a:ext cx="14637055" cy="18523737"/>
          </a:xfrm>
          <a:prstGeom prst="ellipse">
            <a:avLst/>
          </a:prstGeom>
          <a:noFill/>
          <a:ln w="127000">
            <a:solidFill>
              <a:srgbClr val="ECBE2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0" name="Content Placeholder 1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8231" y="16250183"/>
            <a:ext cx="3442570" cy="1786695"/>
          </a:xfrm>
          <a:prstGeom prst="rect">
            <a:avLst/>
          </a:prstGeom>
        </p:spPr>
      </p:pic>
      <p:sp>
        <p:nvSpPr>
          <p:cNvPr id="176" name="Oval 175"/>
          <p:cNvSpPr/>
          <p:nvPr/>
        </p:nvSpPr>
        <p:spPr>
          <a:xfrm rot="3045028">
            <a:off x="15063356" y="6659605"/>
            <a:ext cx="14516660" cy="13400719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851673" y="38259773"/>
            <a:ext cx="25554684" cy="3277820"/>
            <a:chOff x="750902" y="37863703"/>
            <a:chExt cx="26213413" cy="3277820"/>
          </a:xfrm>
        </p:grpSpPr>
        <p:sp>
          <p:nvSpPr>
            <p:cNvPr id="79" name="TextBox 191"/>
            <p:cNvSpPr txBox="1"/>
            <p:nvPr/>
          </p:nvSpPr>
          <p:spPr>
            <a:xfrm>
              <a:off x="750902" y="37863703"/>
              <a:ext cx="12913774" cy="3277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100" dirty="0" smtClean="0">
                  <a:latin typeface="Helvetica Neue" charset="0"/>
                  <a:ea typeface="Helvetica Neue" charset="0"/>
                  <a:cs typeface="Helvetica Neue" charset="0"/>
                </a:rPr>
                <a:t>References:</a:t>
              </a:r>
            </a:p>
            <a:p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consortium databases such as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MINT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, DIP,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BHF-UCL, MPIDB,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MatrixDB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HPIDb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I2D-IMEx,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InnateDB-IMEx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MolCon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UniProt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MBInfo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are currently integrated into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[1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].</a:t>
              </a:r>
              <a:endParaRPr lang="en-US" sz="1600" dirty="0" smtClean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Orchard S,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Ammari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M, Aranda B, et al. The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project—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as a common curation platform for 11 molecular interaction databases. Nucleic Acids Research. 2014;42(Database issue):D358-D363. 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	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2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Orchard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S,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Kerrien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S,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Abbani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S, Aranda B,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Bhate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J, Bidwell S, et al. Protein interaction data curation: the International Molecular Exchange (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 consortium. Nature Meth. 2012;9:345–350. </a:t>
              </a:r>
              <a:endParaRPr lang="en-US" sz="1600" dirty="0" smtClean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3. Vincent M, Schnell S. A collection of intrinsic disorder characterizations from eukaryotic proteomes. Scientific Data. 2016;3:160045. </a:t>
              </a:r>
              <a:endParaRPr lang="en-US" sz="1600" dirty="0" smtClean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4. Marc Carlson (2017).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GO.db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: A set of annotation maps describing the entire Gene Ontology. R package version 3.4.1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.</a:t>
              </a: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5.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Guangchuang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Yu, Li-Gen Wang,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Yanyan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Han and Qing-Yu He.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clusterProfiler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: an R package for comparing biological themes among gene clusters. OMICS: A Journal of  Integrative Biology 2012, 16(5):284-287</a:t>
              </a:r>
            </a:p>
            <a:p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82" name="TextBox 191"/>
            <p:cNvSpPr txBox="1"/>
            <p:nvPr/>
          </p:nvSpPr>
          <p:spPr>
            <a:xfrm>
              <a:off x="14451050" y="39548133"/>
              <a:ext cx="1251326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6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Rolland T,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Taşan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M,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Charloteaux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B, et al. A proteome-scale map of the human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interactome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network. Cell. 2014;159(5):1212-1226. 7. Hein MY,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Hubner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NC, Poser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I, et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al.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A human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interactome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in three quantitative dimensions organized by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stoichiometries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and abundances. Cell. 2015;163:712–723.</a:t>
              </a:r>
            </a:p>
          </p:txBody>
        </p:sp>
      </p:grpSp>
      <p:sp>
        <p:nvSpPr>
          <p:cNvPr id="159" name="Oval 158"/>
          <p:cNvSpPr/>
          <p:nvPr/>
        </p:nvSpPr>
        <p:spPr>
          <a:xfrm rot="21111499">
            <a:off x="19052966" y="30933083"/>
            <a:ext cx="10394148" cy="7961563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2273" y="41080015"/>
            <a:ext cx="2515844" cy="95005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594" y="41412858"/>
            <a:ext cx="1397000" cy="635000"/>
          </a:xfrm>
          <a:prstGeom prst="rect">
            <a:avLst/>
          </a:prstGeom>
        </p:spPr>
      </p:pic>
      <p:grpSp>
        <p:nvGrpSpPr>
          <p:cNvPr id="112" name="Group 184"/>
          <p:cNvGrpSpPr>
            <a:grpSpLocks noChangeAspect="1"/>
          </p:cNvGrpSpPr>
          <p:nvPr/>
        </p:nvGrpSpPr>
        <p:grpSpPr>
          <a:xfrm>
            <a:off x="2953274" y="40886518"/>
            <a:ext cx="1415018" cy="728925"/>
            <a:chOff x="6267587" y="1105735"/>
            <a:chExt cx="1975118" cy="1037249"/>
          </a:xfrm>
        </p:grpSpPr>
        <p:sp>
          <p:nvSpPr>
            <p:cNvPr id="120" name="Rounded Rectangle 185"/>
            <p:cNvSpPr/>
            <p:nvPr/>
          </p:nvSpPr>
          <p:spPr bwMode="auto">
            <a:xfrm>
              <a:off x="6267587" y="1105735"/>
              <a:ext cx="1975118" cy="1037249"/>
            </a:xfrm>
            <a:prstGeom prst="round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1981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5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pic>
          <p:nvPicPr>
            <p:cNvPr id="121" name="Picture 186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0" t="9698" r="7615" b="20566"/>
            <a:stretch/>
          </p:blipFill>
          <p:spPr>
            <a:xfrm>
              <a:off x="6330683" y="1174704"/>
              <a:ext cx="1848927" cy="902964"/>
            </a:xfrm>
            <a:prstGeom prst="rect">
              <a:avLst/>
            </a:prstGeom>
          </p:spPr>
        </p:pic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2900" y="41412858"/>
            <a:ext cx="1397000" cy="6350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4949" y="40902210"/>
            <a:ext cx="1397000" cy="6350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8579" y="41412858"/>
            <a:ext cx="1397000" cy="6350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56889" y="40886679"/>
            <a:ext cx="1397000" cy="6350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17299" y="41477248"/>
            <a:ext cx="1397000" cy="63500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52099" y="40886518"/>
            <a:ext cx="1397000" cy="63500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3310443" y="41477248"/>
            <a:ext cx="1397000" cy="63500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875628" y="40902210"/>
            <a:ext cx="1397000" cy="635000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19370290" y="31388371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 smtClean="0">
                <a:latin typeface="Helvetica Neue" charset="0"/>
                <a:ea typeface="Helvetica Neue" charset="0"/>
                <a:cs typeface="Helvetica Neue" charset="0"/>
              </a:rPr>
              <a:t>Summary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1" name="Oval 110"/>
          <p:cNvSpPr/>
          <p:nvPr/>
        </p:nvSpPr>
        <p:spPr>
          <a:xfrm rot="985074">
            <a:off x="19396327" y="22545298"/>
            <a:ext cx="10394148" cy="7961563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6463033" y="17448295"/>
            <a:ext cx="15905598" cy="8443470"/>
          </a:xfrm>
          <a:prstGeom prst="ellipse">
            <a:avLst/>
          </a:prstGeom>
          <a:solidFill>
            <a:srgbClr val="C3C0AB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TextBox 112"/>
          <p:cNvSpPr txBox="1"/>
          <p:nvPr/>
        </p:nvSpPr>
        <p:spPr>
          <a:xfrm>
            <a:off x="19341994" y="23287080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smtClean="0">
                <a:latin typeface="Helvetica Neue" charset="0"/>
                <a:ea typeface="Helvetica Neue" charset="0"/>
                <a:cs typeface="Helvetica Neue" charset="0"/>
              </a:rPr>
              <a:t>Future directions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928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7239</TotalTime>
  <Words>123</Words>
  <Application>Microsoft Macintosh PowerPoint</Application>
  <PresentationFormat>Custom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Helvetica Neue</vt:lpstr>
      <vt:lpstr>Arial</vt:lpstr>
      <vt:lpstr>Office Theme</vt:lpstr>
      <vt:lpstr>Identifying novel functional linear motifs using host-viral protein interactions and the principle of convergent evolution </vt:lpstr>
    </vt:vector>
  </TitlesOfParts>
  <Manager/>
  <Company>EMBL-EBI</Company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EMBL-EBI slide template</dc:title>
  <dc:subject/>
  <dc:creator>Spencer Phillips</dc:creator>
  <cp:keywords/>
  <dc:description/>
  <cp:lastModifiedBy>Vitalii Kleshchevnikov</cp:lastModifiedBy>
  <cp:revision>79</cp:revision>
  <cp:lastPrinted>2017-05-10T15:28:08Z</cp:lastPrinted>
  <dcterms:created xsi:type="dcterms:W3CDTF">2012-11-28T10:45:47Z</dcterms:created>
  <dcterms:modified xsi:type="dcterms:W3CDTF">2017-09-11T17:15:42Z</dcterms:modified>
  <cp:category/>
</cp:coreProperties>
</file>